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0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1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6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7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0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ext 0"/>
          <p:cNvSpPr txBox="1"/>
          <p:nvPr/>
        </p:nvSpPr>
        <p:spPr>
          <a:xfrm>
            <a:off x="793790" y="3227427"/>
            <a:ext cx="5447358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MicroCore Containers</a:t>
            </a:r>
          </a:p>
        </p:txBody>
      </p:sp>
      <p:sp>
        <p:nvSpPr>
          <p:cNvPr id="122" name="Text 1"/>
          <p:cNvSpPr txBox="1"/>
          <p:nvPr/>
        </p:nvSpPr>
        <p:spPr>
          <a:xfrm>
            <a:off x="793790" y="4276368"/>
            <a:ext cx="7556421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Revolutionising software deployment through lightweight, isolated environments with AI-assisted optimisation</a:t>
            </a:r>
          </a:p>
        </p:txBody>
      </p:sp>
      <p:sp>
        <p:nvSpPr>
          <p:cNvPr id="123" name="Bishnu Prasad Nayak…"/>
          <p:cNvSpPr txBox="1"/>
          <p:nvPr/>
        </p:nvSpPr>
        <p:spPr>
          <a:xfrm>
            <a:off x="893748" y="6753461"/>
            <a:ext cx="2021903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Bishnu Prasad Nayak</a:t>
            </a:r>
          </a:p>
          <a:p>
            <a:pPr/>
            <a:r>
              <a:t>Gautam Veer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 0"/>
          <p:cNvSpPr txBox="1"/>
          <p:nvPr/>
        </p:nvSpPr>
        <p:spPr>
          <a:xfrm>
            <a:off x="793790" y="2057875"/>
            <a:ext cx="4454451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Business Benefits</a:t>
            </a:r>
          </a:p>
        </p:txBody>
      </p:sp>
      <p:sp>
        <p:nvSpPr>
          <p:cNvPr id="229" name="Text 1"/>
          <p:cNvSpPr txBox="1"/>
          <p:nvPr/>
        </p:nvSpPr>
        <p:spPr>
          <a:xfrm>
            <a:off x="793789" y="3503771"/>
            <a:ext cx="235799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Enhanced Security</a:t>
            </a:r>
          </a:p>
        </p:txBody>
      </p:sp>
      <p:sp>
        <p:nvSpPr>
          <p:cNvPr id="230" name="Text 2"/>
          <p:cNvSpPr txBox="1"/>
          <p:nvPr/>
        </p:nvSpPr>
        <p:spPr>
          <a:xfrm>
            <a:off x="793790" y="3994189"/>
            <a:ext cx="3048001" cy="175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Isolated privilege domains significantly reduce attack surface, crucial for protecting sensitive financial data and preventing regulatory penalties.</a:t>
            </a:r>
          </a:p>
        </p:txBody>
      </p:sp>
      <p:sp>
        <p:nvSpPr>
          <p:cNvPr id="231" name="Text 3"/>
          <p:cNvSpPr txBox="1"/>
          <p:nvPr/>
        </p:nvSpPr>
        <p:spPr>
          <a:xfrm>
            <a:off x="4125278" y="3503771"/>
            <a:ext cx="2683508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Optimised Resources</a:t>
            </a:r>
          </a:p>
        </p:txBody>
      </p:sp>
      <p:sp>
        <p:nvSpPr>
          <p:cNvPr id="232" name="Text 4"/>
          <p:cNvSpPr txBox="1"/>
          <p:nvPr/>
        </p:nvSpPr>
        <p:spPr>
          <a:xfrm>
            <a:off x="4125278" y="3994189"/>
            <a:ext cx="3048120" cy="175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Modular runtime eliminates bloat, enabling efficient use of computing resources for high-frequency trading and real-time analytics.</a:t>
            </a:r>
          </a:p>
        </p:txBody>
      </p:sp>
      <p:sp>
        <p:nvSpPr>
          <p:cNvPr id="233" name="Text 5"/>
          <p:cNvSpPr txBox="1"/>
          <p:nvPr/>
        </p:nvSpPr>
        <p:spPr>
          <a:xfrm>
            <a:off x="7456884" y="3503771"/>
            <a:ext cx="251284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Improved Scalability</a:t>
            </a:r>
          </a:p>
        </p:txBody>
      </p:sp>
      <p:sp>
        <p:nvSpPr>
          <p:cNvPr id="234" name="Text 6"/>
          <p:cNvSpPr txBox="1"/>
          <p:nvPr/>
        </p:nvSpPr>
        <p:spPr>
          <a:xfrm>
            <a:off x="7456884" y="3994189"/>
            <a:ext cx="3048120" cy="175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Reduced cold start latency allows rapid scaling essential for handling unpredictable market conditions and peak trading volumes.</a:t>
            </a:r>
          </a:p>
        </p:txBody>
      </p:sp>
      <p:sp>
        <p:nvSpPr>
          <p:cNvPr id="235" name="Text 7"/>
          <p:cNvSpPr txBox="1"/>
          <p:nvPr/>
        </p:nvSpPr>
        <p:spPr>
          <a:xfrm>
            <a:off x="10788491" y="3503771"/>
            <a:ext cx="304812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Regulatory Compliance</a:t>
            </a:r>
          </a:p>
        </p:txBody>
      </p:sp>
      <p:sp>
        <p:nvSpPr>
          <p:cNvPr id="236" name="Text 8"/>
          <p:cNvSpPr txBox="1"/>
          <p:nvPr/>
        </p:nvSpPr>
        <p:spPr>
          <a:xfrm>
            <a:off x="10788491" y="4348519"/>
            <a:ext cx="3048120" cy="175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Enhanced isolation and security features help meet stringent requirements for data protection and operational resilience.</a:t>
            </a:r>
          </a:p>
        </p:txBody>
      </p:sp>
      <p:sp>
        <p:nvSpPr>
          <p:cNvPr id="237" name="Rectangle"/>
          <p:cNvSpPr/>
          <p:nvPr/>
        </p:nvSpPr>
        <p:spPr>
          <a:xfrm>
            <a:off x="12694629" y="6845329"/>
            <a:ext cx="1791211" cy="12700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 0"/>
          <p:cNvSpPr txBox="1"/>
          <p:nvPr/>
        </p:nvSpPr>
        <p:spPr>
          <a:xfrm>
            <a:off x="720803" y="990956"/>
            <a:ext cx="7702393" cy="2545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0100"/>
              </a:lnSpc>
              <a:defRPr sz="81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The Future of Containerisation</a:t>
            </a:r>
          </a:p>
        </p:txBody>
      </p:sp>
      <p:sp>
        <p:nvSpPr>
          <p:cNvPr id="241" name="Text 1"/>
          <p:cNvSpPr txBox="1"/>
          <p:nvPr/>
        </p:nvSpPr>
        <p:spPr>
          <a:xfrm>
            <a:off x="720803" y="3874175"/>
            <a:ext cx="7702393" cy="935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MicroCore Containers represent a paradigm shift in software deployment, combining the efficiency of unikernels with the flexibility of traditional containers whilst maintaining developer usability.</a:t>
            </a:r>
          </a:p>
        </p:txBody>
      </p:sp>
      <p:sp>
        <p:nvSpPr>
          <p:cNvPr id="242" name="Text 2"/>
          <p:cNvSpPr txBox="1"/>
          <p:nvPr/>
        </p:nvSpPr>
        <p:spPr>
          <a:xfrm>
            <a:off x="1556893" y="5197316"/>
            <a:ext cx="723598" cy="6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300"/>
              </a:lnSpc>
              <a:defRPr sz="53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3x</a:t>
            </a:r>
          </a:p>
        </p:txBody>
      </p:sp>
      <p:sp>
        <p:nvSpPr>
          <p:cNvPr id="243" name="Text 3"/>
          <p:cNvSpPr txBox="1"/>
          <p:nvPr/>
        </p:nvSpPr>
        <p:spPr>
          <a:xfrm>
            <a:off x="1107677" y="6134218"/>
            <a:ext cx="1622030" cy="31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Faster Startup</a:t>
            </a:r>
          </a:p>
        </p:txBody>
      </p:sp>
      <p:sp>
        <p:nvSpPr>
          <p:cNvPr id="244" name="Text 4"/>
          <p:cNvSpPr txBox="1"/>
          <p:nvPr/>
        </p:nvSpPr>
        <p:spPr>
          <a:xfrm>
            <a:off x="720803" y="6579393"/>
            <a:ext cx="2395778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Reduced cold start latency</a:t>
            </a:r>
          </a:p>
        </p:txBody>
      </p:sp>
      <p:sp>
        <p:nvSpPr>
          <p:cNvPr id="245" name="Text 5"/>
          <p:cNvSpPr txBox="1"/>
          <p:nvPr/>
        </p:nvSpPr>
        <p:spPr>
          <a:xfrm>
            <a:off x="3891997" y="5197316"/>
            <a:ext cx="1359887" cy="6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300"/>
              </a:lnSpc>
              <a:defRPr sz="53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70%</a:t>
            </a:r>
          </a:p>
        </p:txBody>
      </p:sp>
      <p:sp>
        <p:nvSpPr>
          <p:cNvPr id="246" name="Text 6"/>
          <p:cNvSpPr txBox="1"/>
          <p:nvPr/>
        </p:nvSpPr>
        <p:spPr>
          <a:xfrm>
            <a:off x="3598641" y="6134218"/>
            <a:ext cx="1946599" cy="31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Smaller Footprint</a:t>
            </a:r>
          </a:p>
        </p:txBody>
      </p:sp>
      <p:sp>
        <p:nvSpPr>
          <p:cNvPr id="247" name="Text 7"/>
          <p:cNvSpPr txBox="1"/>
          <p:nvPr/>
        </p:nvSpPr>
        <p:spPr>
          <a:xfrm>
            <a:off x="3373992" y="6579393"/>
            <a:ext cx="2395896" cy="618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Memory and disk reduction</a:t>
            </a:r>
          </a:p>
        </p:txBody>
      </p:sp>
      <p:sp>
        <p:nvSpPr>
          <p:cNvPr id="248" name="Text 8"/>
          <p:cNvSpPr txBox="1"/>
          <p:nvPr/>
        </p:nvSpPr>
        <p:spPr>
          <a:xfrm>
            <a:off x="6545246" y="5197316"/>
            <a:ext cx="1359887" cy="6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5300"/>
              </a:lnSpc>
              <a:defRPr sz="53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90%</a:t>
            </a:r>
          </a:p>
        </p:txBody>
      </p:sp>
      <p:sp>
        <p:nvSpPr>
          <p:cNvPr id="249" name="Text 9"/>
          <p:cNvSpPr txBox="1"/>
          <p:nvPr/>
        </p:nvSpPr>
        <p:spPr>
          <a:xfrm>
            <a:off x="6392967" y="6134218"/>
            <a:ext cx="1664445" cy="31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Attack Surface</a:t>
            </a:r>
          </a:p>
        </p:txBody>
      </p:sp>
      <p:sp>
        <p:nvSpPr>
          <p:cNvPr id="250" name="Text 10"/>
          <p:cNvSpPr txBox="1"/>
          <p:nvPr/>
        </p:nvSpPr>
        <p:spPr>
          <a:xfrm>
            <a:off x="6027301" y="6579393"/>
            <a:ext cx="2395777" cy="618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Reduction in vulnerabilities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12694629" y="6845329"/>
            <a:ext cx="1791211" cy="12700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3" name="Thank You"/>
          <p:cNvSpPr txBox="1"/>
          <p:nvPr/>
        </p:nvSpPr>
        <p:spPr>
          <a:xfrm>
            <a:off x="6237964" y="3948256"/>
            <a:ext cx="2829699" cy="65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7" algn="ctr">
              <a:defRPr sz="44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0"/>
          <p:cNvSpPr txBox="1"/>
          <p:nvPr/>
        </p:nvSpPr>
        <p:spPr>
          <a:xfrm>
            <a:off x="793790" y="1244559"/>
            <a:ext cx="6225531" cy="687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The Container Challenge</a:t>
            </a:r>
          </a:p>
        </p:txBody>
      </p:sp>
      <p:sp>
        <p:nvSpPr>
          <p:cNvPr id="126" name="Text 1"/>
          <p:cNvSpPr txBox="1"/>
          <p:nvPr/>
        </p:nvSpPr>
        <p:spPr>
          <a:xfrm>
            <a:off x="793790" y="2406967"/>
            <a:ext cx="1304282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Modern containers like Docker and Podman have transformed deployment, but face critical limitations that impact performance and security.</a:t>
            </a:r>
          </a:p>
        </p:txBody>
      </p:sp>
      <p:sp>
        <p:nvSpPr>
          <p:cNvPr id="127" name="Shape 2"/>
          <p:cNvSpPr/>
          <p:nvPr/>
        </p:nvSpPr>
        <p:spPr>
          <a:xfrm>
            <a:off x="793790" y="3387923"/>
            <a:ext cx="6407945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Text 3"/>
          <p:cNvSpPr txBox="1"/>
          <p:nvPr/>
        </p:nvSpPr>
        <p:spPr>
          <a:xfrm>
            <a:off x="1028223" y="3622357"/>
            <a:ext cx="243562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Large Base Images</a:t>
            </a:r>
          </a:p>
        </p:txBody>
      </p:sp>
      <p:sp>
        <p:nvSpPr>
          <p:cNvPr id="129" name="Text 4"/>
          <p:cNvSpPr txBox="1"/>
          <p:nvPr/>
        </p:nvSpPr>
        <p:spPr>
          <a:xfrm>
            <a:off x="1028223" y="4112776"/>
            <a:ext cx="5939078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Even minimal images like Alpine carry redundant libraries and utilities not required by all workloads.</a:t>
            </a:r>
          </a:p>
        </p:txBody>
      </p:sp>
      <p:sp>
        <p:nvSpPr>
          <p:cNvPr id="130" name="Shape 5"/>
          <p:cNvSpPr/>
          <p:nvPr/>
        </p:nvSpPr>
        <p:spPr>
          <a:xfrm>
            <a:off x="7428548" y="3387923"/>
            <a:ext cx="6408064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Text 6"/>
          <p:cNvSpPr txBox="1"/>
          <p:nvPr/>
        </p:nvSpPr>
        <p:spPr>
          <a:xfrm>
            <a:off x="7662981" y="3622357"/>
            <a:ext cx="227996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Security Exposure</a:t>
            </a:r>
          </a:p>
        </p:txBody>
      </p:sp>
      <p:sp>
        <p:nvSpPr>
          <p:cNvPr id="132" name="Text 7"/>
          <p:cNvSpPr txBox="1"/>
          <p:nvPr/>
        </p:nvSpPr>
        <p:spPr>
          <a:xfrm>
            <a:off x="7662981" y="4112776"/>
            <a:ext cx="5939196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Shared kernel access enables privilege escalation and container breakout attacks.</a:t>
            </a:r>
          </a:p>
        </p:txBody>
      </p:sp>
      <p:sp>
        <p:nvSpPr>
          <p:cNvPr id="133" name="Shape 8"/>
          <p:cNvSpPr/>
          <p:nvPr/>
        </p:nvSpPr>
        <p:spPr>
          <a:xfrm>
            <a:off x="793790" y="5299828"/>
            <a:ext cx="6407945" cy="1685093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Text 9"/>
          <p:cNvSpPr txBox="1"/>
          <p:nvPr/>
        </p:nvSpPr>
        <p:spPr>
          <a:xfrm>
            <a:off x="1028223" y="5534262"/>
            <a:ext cx="1689920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I/O Overhead</a:t>
            </a:r>
          </a:p>
        </p:txBody>
      </p:sp>
      <p:sp>
        <p:nvSpPr>
          <p:cNvPr id="135" name="Text 10"/>
          <p:cNvSpPr txBox="1"/>
          <p:nvPr/>
        </p:nvSpPr>
        <p:spPr>
          <a:xfrm>
            <a:off x="1028223" y="6024681"/>
            <a:ext cx="5939078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Layered union filesystems create performance bottlenecks during intensive operations.</a:t>
            </a:r>
          </a:p>
        </p:txBody>
      </p:sp>
      <p:sp>
        <p:nvSpPr>
          <p:cNvPr id="136" name="Shape 11"/>
          <p:cNvSpPr/>
          <p:nvPr/>
        </p:nvSpPr>
        <p:spPr>
          <a:xfrm>
            <a:off x="7428548" y="5299828"/>
            <a:ext cx="6408064" cy="1685093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Text 12"/>
          <p:cNvSpPr txBox="1"/>
          <p:nvPr/>
        </p:nvSpPr>
        <p:spPr>
          <a:xfrm>
            <a:off x="7662981" y="5534262"/>
            <a:ext cx="231120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Cold Start Latency</a:t>
            </a:r>
          </a:p>
        </p:txBody>
      </p:sp>
      <p:sp>
        <p:nvSpPr>
          <p:cNvPr id="138" name="Text 13"/>
          <p:cNvSpPr txBox="1"/>
          <p:nvPr/>
        </p:nvSpPr>
        <p:spPr>
          <a:xfrm>
            <a:off x="7662981" y="6024681"/>
            <a:ext cx="5939196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Mounting layers and initialising namespaces impacts microservice scalability.</a:t>
            </a:r>
          </a:p>
        </p:txBody>
      </p:sp>
      <p:sp>
        <p:nvSpPr>
          <p:cNvPr id="139" name="Rectangle"/>
          <p:cNvSpPr/>
          <p:nvPr/>
        </p:nvSpPr>
        <p:spPr>
          <a:xfrm>
            <a:off x="12775934" y="7333353"/>
            <a:ext cx="1709906" cy="781977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 0"/>
          <p:cNvSpPr txBox="1"/>
          <p:nvPr/>
        </p:nvSpPr>
        <p:spPr>
          <a:xfrm>
            <a:off x="552093" y="433864"/>
            <a:ext cx="4170388" cy="47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800"/>
              </a:lnSpc>
              <a:defRPr sz="31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The Problem Statement</a:t>
            </a:r>
          </a:p>
        </p:txBody>
      </p:sp>
      <p:sp>
        <p:nvSpPr>
          <p:cNvPr id="142" name="Text 1"/>
          <p:cNvSpPr txBox="1"/>
          <p:nvPr/>
        </p:nvSpPr>
        <p:spPr>
          <a:xfrm>
            <a:off x="552092" y="1305401"/>
            <a:ext cx="5179578" cy="95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Conventional containerisation technologies leverage shared host kernels for process isolation. Whilst efficient compared to virtual machines, this approach introduces unnecessary bloat, security vulnerabilities, and performance degradation.</a:t>
            </a:r>
          </a:p>
        </p:txBody>
      </p:sp>
      <p:sp>
        <p:nvSpPr>
          <p:cNvPr id="143" name="Text 2"/>
          <p:cNvSpPr txBox="1"/>
          <p:nvPr/>
        </p:nvSpPr>
        <p:spPr>
          <a:xfrm>
            <a:off x="552092" y="2456974"/>
            <a:ext cx="5179578" cy="469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900"/>
              </a:lnSpc>
              <a:defRPr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The need for a more efficient, lightweight, and secure containerisation paradigm is critical for modern microservices.</a:t>
            </a:r>
          </a:p>
        </p:txBody>
      </p:sp>
      <p:pic>
        <p:nvPicPr>
          <p:cNvPr id="14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8826" y="133945"/>
            <a:ext cx="7961711" cy="7961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 0"/>
          <p:cNvSpPr txBox="1"/>
          <p:nvPr/>
        </p:nvSpPr>
        <p:spPr>
          <a:xfrm>
            <a:off x="6222205" y="753188"/>
            <a:ext cx="3157750" cy="637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sz="41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148" name="Shape 1"/>
          <p:cNvSpPr/>
          <p:nvPr/>
        </p:nvSpPr>
        <p:spPr>
          <a:xfrm>
            <a:off x="6222205" y="1725453"/>
            <a:ext cx="3731064" cy="2938584"/>
          </a:xfrm>
          <a:prstGeom prst="roundRect">
            <a:avLst>
              <a:gd name="adj" fmla="val 373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Shape 2"/>
          <p:cNvSpPr/>
          <p:nvPr/>
        </p:nvSpPr>
        <p:spPr>
          <a:xfrm>
            <a:off x="6199346" y="1725453"/>
            <a:ext cx="91441" cy="2938584"/>
          </a:xfrm>
          <a:prstGeom prst="roundRect">
            <a:avLst>
              <a:gd name="adj" fmla="val 50000"/>
            </a:avLst>
          </a:prstGeom>
          <a:solidFill>
            <a:srgbClr val="1B1B2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Text 3"/>
          <p:cNvSpPr txBox="1"/>
          <p:nvPr/>
        </p:nvSpPr>
        <p:spPr>
          <a:xfrm>
            <a:off x="6523791" y="1958458"/>
            <a:ext cx="1212628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Unikernels</a:t>
            </a:r>
          </a:p>
        </p:txBody>
      </p:sp>
      <p:sp>
        <p:nvSpPr>
          <p:cNvPr id="151" name="Text 4"/>
          <p:cNvSpPr txBox="1"/>
          <p:nvPr/>
        </p:nvSpPr>
        <p:spPr>
          <a:xfrm>
            <a:off x="6523791" y="2412920"/>
            <a:ext cx="3196472" cy="1631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MirageOS and IncludeOS compile applications into specialised single-purpose machine images. Excellent performance but lack portability and tooling compatibility.</a:t>
            </a:r>
          </a:p>
        </p:txBody>
      </p:sp>
      <p:sp>
        <p:nvSpPr>
          <p:cNvPr id="152" name="Shape 5"/>
          <p:cNvSpPr/>
          <p:nvPr/>
        </p:nvSpPr>
        <p:spPr>
          <a:xfrm>
            <a:off x="10163412" y="1725453"/>
            <a:ext cx="3731183" cy="2938584"/>
          </a:xfrm>
          <a:prstGeom prst="roundRect">
            <a:avLst>
              <a:gd name="adj" fmla="val 373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Shape 6"/>
          <p:cNvSpPr/>
          <p:nvPr/>
        </p:nvSpPr>
        <p:spPr>
          <a:xfrm>
            <a:off x="10140553" y="1725453"/>
            <a:ext cx="91441" cy="2938584"/>
          </a:xfrm>
          <a:prstGeom prst="roundRect">
            <a:avLst>
              <a:gd name="adj" fmla="val 50000"/>
            </a:avLst>
          </a:prstGeom>
          <a:solidFill>
            <a:srgbClr val="1B1B2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Text 7"/>
          <p:cNvSpPr txBox="1"/>
          <p:nvPr/>
        </p:nvSpPr>
        <p:spPr>
          <a:xfrm>
            <a:off x="10464997" y="1958458"/>
            <a:ext cx="728193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gVisor</a:t>
            </a:r>
          </a:p>
        </p:txBody>
      </p:sp>
      <p:sp>
        <p:nvSpPr>
          <p:cNvPr id="155" name="Text 8"/>
          <p:cNvSpPr txBox="1"/>
          <p:nvPr/>
        </p:nvSpPr>
        <p:spPr>
          <a:xfrm>
            <a:off x="10464997" y="2412920"/>
            <a:ext cx="3196591" cy="971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User space kernel intercepting syscalls, providing additional isolation layer.</a:t>
            </a:r>
          </a:p>
        </p:txBody>
      </p:sp>
      <p:sp>
        <p:nvSpPr>
          <p:cNvPr id="156" name="Shape 9"/>
          <p:cNvSpPr/>
          <p:nvPr/>
        </p:nvSpPr>
        <p:spPr>
          <a:xfrm>
            <a:off x="6222205" y="4874181"/>
            <a:ext cx="3731064" cy="2602231"/>
          </a:xfrm>
          <a:prstGeom prst="roundRect">
            <a:avLst>
              <a:gd name="adj" fmla="val 421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Shape 10"/>
          <p:cNvSpPr/>
          <p:nvPr/>
        </p:nvSpPr>
        <p:spPr>
          <a:xfrm>
            <a:off x="6199346" y="4874181"/>
            <a:ext cx="91441" cy="2602231"/>
          </a:xfrm>
          <a:prstGeom prst="roundRect">
            <a:avLst>
              <a:gd name="adj" fmla="val 50000"/>
            </a:avLst>
          </a:prstGeom>
          <a:solidFill>
            <a:srgbClr val="1B1B2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Text 11"/>
          <p:cNvSpPr txBox="1"/>
          <p:nvPr/>
        </p:nvSpPr>
        <p:spPr>
          <a:xfrm>
            <a:off x="6523791" y="5107185"/>
            <a:ext cx="2859907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Image Optimisation Tools</a:t>
            </a:r>
          </a:p>
        </p:txBody>
      </p:sp>
      <p:sp>
        <p:nvSpPr>
          <p:cNvPr id="159" name="Text 12"/>
          <p:cNvSpPr txBox="1"/>
          <p:nvPr/>
        </p:nvSpPr>
        <p:spPr>
          <a:xfrm>
            <a:off x="6523791" y="5561648"/>
            <a:ext cx="3196472" cy="1631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6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Slim.ai and DockerSlim use static analysis to minimise container images but rely on post-build heuristics rather than runtime intelligence.</a:t>
            </a:r>
          </a:p>
        </p:txBody>
      </p:sp>
      <p:sp>
        <p:nvSpPr>
          <p:cNvPr id="160" name="Rectangle"/>
          <p:cNvSpPr/>
          <p:nvPr/>
        </p:nvSpPr>
        <p:spPr>
          <a:xfrm>
            <a:off x="12694629" y="6845329"/>
            <a:ext cx="1791211" cy="12700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 0"/>
          <p:cNvSpPr txBox="1"/>
          <p:nvPr/>
        </p:nvSpPr>
        <p:spPr>
          <a:xfrm>
            <a:off x="565724" y="937411"/>
            <a:ext cx="8367416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Introducing MicroCore Containers</a:t>
            </a:r>
          </a:p>
        </p:txBody>
      </p:sp>
      <p:sp>
        <p:nvSpPr>
          <p:cNvPr id="163" name="Text 1"/>
          <p:cNvSpPr txBox="1"/>
          <p:nvPr/>
        </p:nvSpPr>
        <p:spPr>
          <a:xfrm>
            <a:off x="793790" y="2752487"/>
            <a:ext cx="11241293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 novel architecture combining unikernel efficiency with Docker-like flexibility through three revolutionary components.</a:t>
            </a:r>
          </a:p>
        </p:txBody>
      </p:sp>
      <p:sp>
        <p:nvSpPr>
          <p:cNvPr id="164" name="Text 2"/>
          <p:cNvSpPr txBox="1"/>
          <p:nvPr/>
        </p:nvSpPr>
        <p:spPr>
          <a:xfrm>
            <a:off x="793790" y="4334469"/>
            <a:ext cx="3397833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MicroKernel Runtime Layer</a:t>
            </a:r>
          </a:p>
        </p:txBody>
      </p:sp>
      <p:sp>
        <p:nvSpPr>
          <p:cNvPr id="165" name="Text 3"/>
          <p:cNvSpPr txBox="1"/>
          <p:nvPr/>
        </p:nvSpPr>
        <p:spPr>
          <a:xfrm>
            <a:off x="691160" y="4824888"/>
            <a:ext cx="4158616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Modular runtime providing only essential system calls and drivers. Each container runs atop a customised microkernel module dynamically assembled at launch.</a:t>
            </a:r>
          </a:p>
        </p:txBody>
      </p:sp>
      <p:sp>
        <p:nvSpPr>
          <p:cNvPr id="166" name="Text 4"/>
          <p:cNvSpPr txBox="1"/>
          <p:nvPr/>
        </p:nvSpPr>
        <p:spPr>
          <a:xfrm>
            <a:off x="5235892" y="4334469"/>
            <a:ext cx="332048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AI-Assisted Image Pruning</a:t>
            </a:r>
          </a:p>
        </p:txBody>
      </p:sp>
      <p:sp>
        <p:nvSpPr>
          <p:cNvPr id="167" name="Text 5"/>
          <p:cNvSpPr txBox="1"/>
          <p:nvPr/>
        </p:nvSpPr>
        <p:spPr>
          <a:xfrm>
            <a:off x="5235892" y="4824888"/>
            <a:ext cx="4158616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Offline and online toolchain generating minimal image snapshots using static, dynamic analysis, and ML-based prediction of required dependencies.</a:t>
            </a:r>
          </a:p>
        </p:txBody>
      </p:sp>
      <p:sp>
        <p:nvSpPr>
          <p:cNvPr id="168" name="Text 6"/>
          <p:cNvSpPr txBox="1"/>
          <p:nvPr/>
        </p:nvSpPr>
        <p:spPr>
          <a:xfrm>
            <a:off x="9677995" y="4334469"/>
            <a:ext cx="3459771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Zero-Copy Memory Sharing</a:t>
            </a:r>
          </a:p>
        </p:txBody>
      </p:sp>
      <p:sp>
        <p:nvSpPr>
          <p:cNvPr id="169" name="Text 7"/>
          <p:cNvSpPr txBox="1"/>
          <p:nvPr/>
        </p:nvSpPr>
        <p:spPr>
          <a:xfrm>
            <a:off x="9677995" y="4824888"/>
            <a:ext cx="4158616" cy="140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Cluster-local shared, read-only memory mapping for deduplicated layers and common libraries with Copy-On-Write for mutations.</a:t>
            </a:r>
          </a:p>
        </p:txBody>
      </p:sp>
      <p:sp>
        <p:nvSpPr>
          <p:cNvPr id="170" name="Rectangle"/>
          <p:cNvSpPr/>
          <p:nvPr/>
        </p:nvSpPr>
        <p:spPr>
          <a:xfrm>
            <a:off x="12694629" y="6845329"/>
            <a:ext cx="1791211" cy="12700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919" y="3367104"/>
            <a:ext cx="687314" cy="687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2457" y="3367104"/>
            <a:ext cx="687314" cy="687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77995" y="3366672"/>
            <a:ext cx="687314" cy="687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 0"/>
          <p:cNvSpPr txBox="1"/>
          <p:nvPr/>
        </p:nvSpPr>
        <p:spPr>
          <a:xfrm>
            <a:off x="793790" y="1240036"/>
            <a:ext cx="6100019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MicroKernel Architecture</a:t>
            </a:r>
          </a:p>
        </p:txBody>
      </p:sp>
      <p:pic>
        <p:nvPicPr>
          <p:cNvPr id="177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790" y="2288976"/>
            <a:ext cx="1134071" cy="166985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ext 1"/>
          <p:cNvSpPr txBox="1"/>
          <p:nvPr/>
        </p:nvSpPr>
        <p:spPr>
          <a:xfrm>
            <a:off x="2154673" y="2515791"/>
            <a:ext cx="214026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Isolated Services</a:t>
            </a:r>
          </a:p>
        </p:txBody>
      </p:sp>
      <p:sp>
        <p:nvSpPr>
          <p:cNvPr id="179" name="Text 2"/>
          <p:cNvSpPr txBox="1"/>
          <p:nvPr/>
        </p:nvSpPr>
        <p:spPr>
          <a:xfrm>
            <a:off x="2154673" y="3006208"/>
            <a:ext cx="6195537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Networking and file I/O run in separate privilege domains, limiting attack surface.</a:t>
            </a:r>
          </a:p>
        </p:txBody>
      </p:sp>
      <p:pic>
        <p:nvPicPr>
          <p:cNvPr id="180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0" y="3958828"/>
            <a:ext cx="1134071" cy="166985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ext 3"/>
          <p:cNvSpPr txBox="1"/>
          <p:nvPr/>
        </p:nvSpPr>
        <p:spPr>
          <a:xfrm>
            <a:off x="2154673" y="4185642"/>
            <a:ext cx="2218024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Message Passing</a:t>
            </a:r>
          </a:p>
        </p:txBody>
      </p:sp>
      <p:sp>
        <p:nvSpPr>
          <p:cNvPr id="182" name="Text 4"/>
          <p:cNvSpPr txBox="1"/>
          <p:nvPr/>
        </p:nvSpPr>
        <p:spPr>
          <a:xfrm>
            <a:off x="2154673" y="4676061"/>
            <a:ext cx="6195537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Enforced communication between containers and services rather than direct syscalls.</a:t>
            </a:r>
          </a:p>
        </p:txBody>
      </p:sp>
      <p:pic>
        <p:nvPicPr>
          <p:cNvPr id="183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3790" y="5628680"/>
            <a:ext cx="1134071" cy="1360885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ext 5"/>
          <p:cNvSpPr txBox="1"/>
          <p:nvPr/>
        </p:nvSpPr>
        <p:spPr>
          <a:xfrm>
            <a:off x="2154673" y="5855494"/>
            <a:ext cx="2094150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Modular Loading</a:t>
            </a:r>
          </a:p>
        </p:txBody>
      </p:sp>
      <p:sp>
        <p:nvSpPr>
          <p:cNvPr id="185" name="Text 6"/>
          <p:cNvSpPr txBox="1"/>
          <p:nvPr/>
        </p:nvSpPr>
        <p:spPr>
          <a:xfrm>
            <a:off x="2154673" y="6345911"/>
            <a:ext cx="573710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On-demand lazy fetching keeps containers ultra-lightweight.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3174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0"/>
          <p:cNvSpPr txBox="1"/>
          <p:nvPr/>
        </p:nvSpPr>
        <p:spPr>
          <a:xfrm>
            <a:off x="6199226" y="560069"/>
            <a:ext cx="4304408" cy="624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000"/>
              </a:lnSpc>
              <a:defRPr sz="40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Core Design Goals</a:t>
            </a:r>
          </a:p>
        </p:txBody>
      </p:sp>
      <p:sp>
        <p:nvSpPr>
          <p:cNvPr id="189" name="Text 1"/>
          <p:cNvSpPr txBox="1"/>
          <p:nvPr/>
        </p:nvSpPr>
        <p:spPr>
          <a:xfrm>
            <a:off x="6199227" y="1502092"/>
            <a:ext cx="238721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C393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90" name="Shape 2"/>
          <p:cNvSpPr/>
          <p:nvPr/>
        </p:nvSpPr>
        <p:spPr>
          <a:xfrm>
            <a:off x="6199227" y="1825346"/>
            <a:ext cx="7718346" cy="22861"/>
          </a:xfrm>
          <a:prstGeom prst="rect">
            <a:avLst/>
          </a:prstGeom>
          <a:solidFill>
            <a:srgbClr val="1B1B2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Text 3"/>
          <p:cNvSpPr txBox="1"/>
          <p:nvPr/>
        </p:nvSpPr>
        <p:spPr>
          <a:xfrm>
            <a:off x="6199227" y="1972866"/>
            <a:ext cx="1396182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Fast Startup</a:t>
            </a:r>
          </a:p>
        </p:txBody>
      </p:sp>
      <p:sp>
        <p:nvSpPr>
          <p:cNvPr id="192" name="Text 4"/>
          <p:cNvSpPr txBox="1"/>
          <p:nvPr/>
        </p:nvSpPr>
        <p:spPr>
          <a:xfrm>
            <a:off x="6199227" y="2413158"/>
            <a:ext cx="6156722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Container instances start rapidly with minimal initialisation overhead.</a:t>
            </a:r>
          </a:p>
        </p:txBody>
      </p:sp>
      <p:sp>
        <p:nvSpPr>
          <p:cNvPr id="193" name="Text 5"/>
          <p:cNvSpPr txBox="1"/>
          <p:nvPr/>
        </p:nvSpPr>
        <p:spPr>
          <a:xfrm>
            <a:off x="6199227" y="3095387"/>
            <a:ext cx="238721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C393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94" name="Shape 6"/>
          <p:cNvSpPr/>
          <p:nvPr/>
        </p:nvSpPr>
        <p:spPr>
          <a:xfrm>
            <a:off x="6199227" y="3418642"/>
            <a:ext cx="7718346" cy="22861"/>
          </a:xfrm>
          <a:prstGeom prst="rect">
            <a:avLst/>
          </a:prstGeom>
          <a:solidFill>
            <a:srgbClr val="1B1B2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Text 7"/>
          <p:cNvSpPr txBox="1"/>
          <p:nvPr/>
        </p:nvSpPr>
        <p:spPr>
          <a:xfrm>
            <a:off x="6199227" y="3566159"/>
            <a:ext cx="1960613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Minimal Footprint</a:t>
            </a:r>
          </a:p>
        </p:txBody>
      </p:sp>
      <p:sp>
        <p:nvSpPr>
          <p:cNvPr id="196" name="Text 8"/>
          <p:cNvSpPr txBox="1"/>
          <p:nvPr/>
        </p:nvSpPr>
        <p:spPr>
          <a:xfrm>
            <a:off x="6199227" y="4006453"/>
            <a:ext cx="6574334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Use minimal memory and disk by carrying only what the workload needs.</a:t>
            </a:r>
          </a:p>
        </p:txBody>
      </p:sp>
      <p:sp>
        <p:nvSpPr>
          <p:cNvPr id="197" name="Text 9"/>
          <p:cNvSpPr txBox="1"/>
          <p:nvPr/>
        </p:nvSpPr>
        <p:spPr>
          <a:xfrm>
            <a:off x="6199227" y="4688680"/>
            <a:ext cx="238721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C393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98" name="Shape 10"/>
          <p:cNvSpPr/>
          <p:nvPr/>
        </p:nvSpPr>
        <p:spPr>
          <a:xfrm>
            <a:off x="6199227" y="5011935"/>
            <a:ext cx="7718346" cy="22861"/>
          </a:xfrm>
          <a:prstGeom prst="rect">
            <a:avLst/>
          </a:prstGeom>
          <a:solidFill>
            <a:srgbClr val="1B1B2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9" name="Text 11"/>
          <p:cNvSpPr txBox="1"/>
          <p:nvPr/>
        </p:nvSpPr>
        <p:spPr>
          <a:xfrm>
            <a:off x="6199227" y="5159454"/>
            <a:ext cx="2341985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Microkernel Isolation</a:t>
            </a:r>
          </a:p>
        </p:txBody>
      </p:sp>
      <p:sp>
        <p:nvSpPr>
          <p:cNvPr id="200" name="Text 12"/>
          <p:cNvSpPr txBox="1"/>
          <p:nvPr/>
        </p:nvSpPr>
        <p:spPr>
          <a:xfrm>
            <a:off x="6199227" y="5599748"/>
            <a:ext cx="6457454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Isolate services with microkernel-style modularity for enhanced security.</a:t>
            </a:r>
          </a:p>
        </p:txBody>
      </p:sp>
      <p:sp>
        <p:nvSpPr>
          <p:cNvPr id="201" name="Text 13"/>
          <p:cNvSpPr txBox="1"/>
          <p:nvPr/>
        </p:nvSpPr>
        <p:spPr>
          <a:xfrm>
            <a:off x="6199227" y="6281975"/>
            <a:ext cx="238721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C3939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02" name="Shape 14"/>
          <p:cNvSpPr/>
          <p:nvPr/>
        </p:nvSpPr>
        <p:spPr>
          <a:xfrm>
            <a:off x="6199227" y="6605230"/>
            <a:ext cx="7718346" cy="22861"/>
          </a:xfrm>
          <a:prstGeom prst="rect">
            <a:avLst/>
          </a:prstGeom>
          <a:solidFill>
            <a:srgbClr val="1B1B2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3" name="Text 15"/>
          <p:cNvSpPr txBox="1"/>
          <p:nvPr/>
        </p:nvSpPr>
        <p:spPr>
          <a:xfrm>
            <a:off x="6199227" y="6752749"/>
            <a:ext cx="1988766" cy="31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20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OCI Compatibility</a:t>
            </a:r>
          </a:p>
        </p:txBody>
      </p:sp>
      <p:sp>
        <p:nvSpPr>
          <p:cNvPr id="204" name="Text 16"/>
          <p:cNvSpPr txBox="1"/>
          <p:nvPr/>
        </p:nvSpPr>
        <p:spPr>
          <a:xfrm>
            <a:off x="6199227" y="7193042"/>
            <a:ext cx="7150597" cy="300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500"/>
              </a:lnSpc>
              <a:defRPr sz="16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Remain compatible with OCI tooling and orchestrators for seamless integration.</a:t>
            </a:r>
          </a:p>
        </p:txBody>
      </p:sp>
      <p:sp>
        <p:nvSpPr>
          <p:cNvPr id="205" name="Rectangle"/>
          <p:cNvSpPr/>
          <p:nvPr/>
        </p:nvSpPr>
        <p:spPr>
          <a:xfrm>
            <a:off x="12633919" y="7795230"/>
            <a:ext cx="1851921" cy="320100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 0"/>
          <p:cNvSpPr txBox="1"/>
          <p:nvPr/>
        </p:nvSpPr>
        <p:spPr>
          <a:xfrm>
            <a:off x="793790" y="1038820"/>
            <a:ext cx="6318027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Technical Implementation</a:t>
            </a:r>
          </a:p>
        </p:txBody>
      </p:sp>
      <p:sp>
        <p:nvSpPr>
          <p:cNvPr id="208" name="Text 1"/>
          <p:cNvSpPr txBox="1"/>
          <p:nvPr/>
        </p:nvSpPr>
        <p:spPr>
          <a:xfrm>
            <a:off x="793790" y="2314575"/>
            <a:ext cx="2766033" cy="41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Container Isolation</a:t>
            </a:r>
          </a:p>
        </p:txBody>
      </p:sp>
      <p:sp>
        <p:nvSpPr>
          <p:cNvPr id="209" name="Text 2"/>
          <p:cNvSpPr txBox="1"/>
          <p:nvPr/>
        </p:nvSpPr>
        <p:spPr>
          <a:xfrm>
            <a:off x="793789" y="2966680"/>
            <a:ext cx="6244711" cy="104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Each container runs in its own microdomain with dedicated user space services layer and capability-based access to only required services.</a:t>
            </a:r>
          </a:p>
        </p:txBody>
      </p:sp>
      <p:sp>
        <p:nvSpPr>
          <p:cNvPr id="210" name="Text 3"/>
          <p:cNvSpPr txBox="1"/>
          <p:nvPr/>
        </p:nvSpPr>
        <p:spPr>
          <a:xfrm>
            <a:off x="793790" y="4282202"/>
            <a:ext cx="2325552" cy="41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Image Handling</a:t>
            </a:r>
          </a:p>
        </p:txBody>
      </p:sp>
      <p:sp>
        <p:nvSpPr>
          <p:cNvPr id="211" name="Text 4"/>
          <p:cNvSpPr txBox="1"/>
          <p:nvPr/>
        </p:nvSpPr>
        <p:spPr>
          <a:xfrm>
            <a:off x="793789" y="4934306"/>
            <a:ext cx="6244711" cy="68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MKRL composes minimal runtime slices rather than mounting large OS base images:</a:t>
            </a:r>
          </a:p>
        </p:txBody>
      </p:sp>
      <p:sp>
        <p:nvSpPr>
          <p:cNvPr id="212" name="Text 5"/>
          <p:cNvSpPr txBox="1"/>
          <p:nvPr/>
        </p:nvSpPr>
        <p:spPr>
          <a:xfrm>
            <a:off x="793789" y="5864185"/>
            <a:ext cx="4663903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Language runtime service (shared read-only)</a:t>
            </a:r>
          </a:p>
        </p:txBody>
      </p:sp>
      <p:sp>
        <p:nvSpPr>
          <p:cNvPr id="213" name="Text 6"/>
          <p:cNvSpPr txBox="1"/>
          <p:nvPr/>
        </p:nvSpPr>
        <p:spPr>
          <a:xfrm>
            <a:off x="793789" y="6306382"/>
            <a:ext cx="3931761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App filesystem (unique per container)</a:t>
            </a:r>
          </a:p>
        </p:txBody>
      </p:sp>
      <p:sp>
        <p:nvSpPr>
          <p:cNvPr id="214" name="Text 7"/>
          <p:cNvSpPr txBox="1"/>
          <p:nvPr/>
        </p:nvSpPr>
        <p:spPr>
          <a:xfrm>
            <a:off x="793789" y="6748581"/>
            <a:ext cx="3811372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Networking service module (shared)</a:t>
            </a:r>
          </a:p>
        </p:txBody>
      </p:sp>
      <p:sp>
        <p:nvSpPr>
          <p:cNvPr id="215" name="Text 8"/>
          <p:cNvSpPr txBox="1"/>
          <p:nvPr/>
        </p:nvSpPr>
        <p:spPr>
          <a:xfrm>
            <a:off x="7599520" y="2314575"/>
            <a:ext cx="3083335" cy="411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MKRL Core Services</a:t>
            </a:r>
          </a:p>
        </p:txBody>
      </p:sp>
      <p:sp>
        <p:nvSpPr>
          <p:cNvPr id="216" name="Text 9"/>
          <p:cNvSpPr txBox="1"/>
          <p:nvPr/>
        </p:nvSpPr>
        <p:spPr>
          <a:xfrm>
            <a:off x="7599520" y="2966679"/>
            <a:ext cx="4776838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The microkernel exposes only essential functions:</a:t>
            </a:r>
          </a:p>
        </p:txBody>
      </p:sp>
      <p:sp>
        <p:nvSpPr>
          <p:cNvPr id="217" name="Text 10"/>
          <p:cNvSpPr txBox="1"/>
          <p:nvPr/>
        </p:nvSpPr>
        <p:spPr>
          <a:xfrm>
            <a:off x="7599520" y="3533656"/>
            <a:ext cx="3691087" cy="33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Inter-process communication (IPC)</a:t>
            </a:r>
          </a:p>
        </p:txBody>
      </p:sp>
      <p:sp>
        <p:nvSpPr>
          <p:cNvPr id="218" name="Text 11"/>
          <p:cNvSpPr txBox="1"/>
          <p:nvPr/>
        </p:nvSpPr>
        <p:spPr>
          <a:xfrm>
            <a:off x="7599520" y="3975853"/>
            <a:ext cx="2191594" cy="33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lnSpc>
                <a:spcPts val="2800"/>
              </a:lnSpc>
              <a:buSzPct val="100000"/>
              <a:buChar char="•"/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Minimal scheduling</a:t>
            </a:r>
          </a:p>
        </p:txBody>
      </p:sp>
      <p:sp>
        <p:nvSpPr>
          <p:cNvPr id="219" name="Text 12"/>
          <p:cNvSpPr txBox="1"/>
          <p:nvPr/>
        </p:nvSpPr>
        <p:spPr>
          <a:xfrm>
            <a:off x="7599520" y="4542830"/>
            <a:ext cx="6244710" cy="6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All other kernel services run as modular user space services, not inside one large kernel.</a:t>
            </a:r>
          </a:p>
        </p:txBody>
      </p:sp>
      <p:sp>
        <p:nvSpPr>
          <p:cNvPr id="220" name="Rectangle"/>
          <p:cNvSpPr/>
          <p:nvPr/>
        </p:nvSpPr>
        <p:spPr>
          <a:xfrm>
            <a:off x="12694629" y="6845329"/>
            <a:ext cx="1791211" cy="12700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"/>
          <p:cNvSpPr/>
          <p:nvPr/>
        </p:nvSpPr>
        <p:spPr>
          <a:xfrm>
            <a:off x="12633920" y="7795231"/>
            <a:ext cx="1851921" cy="32009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3" name="Traditional Docker: Shared Kernel…"/>
          <p:cNvSpPr txBox="1"/>
          <p:nvPr/>
        </p:nvSpPr>
        <p:spPr>
          <a:xfrm>
            <a:off x="1300803" y="2491528"/>
            <a:ext cx="4110690" cy="247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500"/>
              </a:spcBef>
              <a:defRPr b="1"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Traditional Docker: Shared Kernel</a:t>
            </a:r>
          </a:p>
          <a:p>
            <a:pPr defTabSz="457200">
              <a:spcBef>
                <a:spcPts val="1200"/>
              </a:spcBef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Utilises the host's monolithic Linux kernel, with direct system calls. Employs OverlayFS and kernel-managed networking, leading to a large attack surface due to shared kernel state.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Shared host kernel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Direct system calls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Weaker security boundary</a:t>
            </a:r>
          </a:p>
        </p:txBody>
      </p:sp>
      <p:sp>
        <p:nvSpPr>
          <p:cNvPr id="224" name="MicroCore Containers: Minimal &amp; Isolated…"/>
          <p:cNvSpPr txBox="1"/>
          <p:nvPr/>
        </p:nvSpPr>
        <p:spPr>
          <a:xfrm>
            <a:off x="7586220" y="2220176"/>
            <a:ext cx="5285746" cy="2656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spcBef>
                <a:spcPts val="1500"/>
              </a:spcBef>
              <a:defRPr b="1"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MicroCore Containers: Minimal &amp; Isolated</a:t>
            </a:r>
          </a:p>
          <a:p>
            <a:pPr defTabSz="457200">
              <a:spcBef>
                <a:spcPts val="1200"/>
              </a:spcBef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Leverages a minimal microkernel where system calls are routed via IPC to independent microservices. Features lazy-loaded micro-FS and user-space networking for robust isolation.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Minimal microkernel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IPC-routed system calls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Stronger security isolation</a:t>
            </a:r>
          </a:p>
        </p:txBody>
      </p:sp>
      <p:sp>
        <p:nvSpPr>
          <p:cNvPr id="225" name="Docker vs. MicroCore: Architectural Differences"/>
          <p:cNvSpPr txBox="1"/>
          <p:nvPr/>
        </p:nvSpPr>
        <p:spPr>
          <a:xfrm>
            <a:off x="3596853" y="645236"/>
            <a:ext cx="6433206" cy="103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1600"/>
              </a:spcBef>
              <a:defRPr b="1" sz="24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Docker vs. MicroCore: Architectural Differences</a:t>
            </a:r>
          </a:p>
        </p:txBody>
      </p:sp>
      <p:pic>
        <p:nvPicPr>
          <p:cNvPr id="22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4654" y="5246611"/>
            <a:ext cx="5285746" cy="2947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